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Animation="0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7362" autoAdjust="0"/>
    <p:restoredTop sz="94660"/>
  </p:normalViewPr>
  <p:slideViewPr>
    <p:cSldViewPr snapToObjects="1">
      <p:cViewPr varScale="1">
        <p:scale>
          <a:sx n="100" d="100"/>
          <a:sy n="100" d="100"/>
        </p:scale>
        <p:origin x="102" y="294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7C7DC27-ABC8-4BE3-ADCD-372399B0E143}" type="datetime1">
              <a:rPr lang="zh-CN" altLang="en-US"/>
              <a:pPr lvl="0">
                <a:defRPr/>
              </a:pPr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defRPr/>
            </a:pPr>
            <a:r>
              <a:rPr lang="zh-CN" altLang="en-US"/>
              <a:t>第二级</a:t>
            </a:r>
            <a:endParaRPr lang="zh-CN" altLang="en-US"/>
          </a:p>
          <a:p>
            <a:pPr lvl="2">
              <a:defRPr/>
            </a:pPr>
            <a:r>
              <a:rPr lang="zh-CN" altLang="en-US"/>
              <a:t>第三级</a:t>
            </a:r>
            <a:endParaRPr lang="zh-CN" altLang="en-US"/>
          </a:p>
          <a:p>
            <a:pPr lvl="3">
              <a:defRPr/>
            </a:pPr>
            <a:r>
              <a:rPr lang="zh-CN" altLang="en-US"/>
              <a:t>第四级</a:t>
            </a:r>
            <a:endParaRPr lang="zh-CN" altLang="en-US"/>
          </a:p>
          <a:p>
            <a:pPr lvl="4">
              <a:defRPr/>
            </a:pPr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6A99292-C0BF-4C20-AC3C-298E0F3922C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474643"/>
      </p:ext>
    </p:extLst>
  </p:cSld>
  <p:clrMapOvr>
    <a:masterClrMapping/>
  </p:clrMapOvr>
  <p:transition spd="slow" advT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605763"/>
      </p:ext>
    </p:extLst>
  </p:cSld>
  <p:clrMapOvr>
    <a:masterClrMapping/>
  </p:clrMapOvr>
  <p:transition spd="slow"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619417"/>
      </p:ext>
    </p:extLst>
  </p:cSld>
  <p:clrMapOvr>
    <a:masterClrMapping/>
  </p:clrMapOvr>
  <p:transition spd="slow" advTm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rgbClr val="4E45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83568" y="411510"/>
            <a:ext cx="7848872" cy="4320480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r="636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876035"/>
      </p:ext>
    </p:extLst>
  </p:cSld>
  <p:clrMapOvr>
    <a:masterClrMapping/>
  </p:clrMapOvr>
  <p:transition spd="slow"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172367"/>
      </p:ext>
    </p:extLst>
  </p:cSld>
  <p:clrMapOvr>
    <a:masterClrMapping/>
  </p:clrMapOvr>
  <p:transition spd="slow"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792054"/>
      </p:ext>
    </p:extLst>
  </p:cSld>
  <p:clrMapOvr>
    <a:masterClrMapping/>
  </p:clrMapOvr>
  <p:transition spd="slow"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580136"/>
      </p:ext>
    </p:extLst>
  </p:cSld>
  <p:clrMapOvr>
    <a:masterClrMapping/>
  </p:clrMapOvr>
  <p:transition spd="slow"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859494"/>
      </p:ext>
    </p:extLst>
  </p:cSld>
  <p:clrMapOvr>
    <a:masterClrMapping/>
  </p:clrMapOvr>
  <p:transition spd="slow"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42120"/>
      </p:ext>
    </p:extLst>
  </p:cSld>
  <p:clrMapOvr>
    <a:masterClrMapping/>
  </p:clrMapOvr>
  <p:transition spd="slow" advT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400162"/>
      </p:ext>
    </p:extLst>
  </p:cSld>
  <p:clrMapOvr>
    <a:masterClrMapping/>
  </p:clrMapOvr>
  <p:transition spd="slow" advT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38951"/>
      </p:ext>
    </p:extLst>
  </p:cSld>
  <p:clrMapOvr>
    <a:masterClrMapping/>
  </p:clrMapOvr>
  <p:transition spd="slow" advT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921759"/>
      </p:ext>
    </p:extLst>
  </p:cSld>
  <p:clrMapOvr>
    <a:masterClrMapping/>
  </p:clrMapOvr>
  <p:transition spd="slow" advTm="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70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ransition spd="slow" advTm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8.png"  /><Relationship Id="rId4" Type="http://schemas.openxmlformats.org/officeDocument/2006/relationships/image" Target="../media/image19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9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audio" Target="../media/audio1.wav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9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9.png"  /><Relationship Id="rId4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9.png"  /><Relationship Id="rId4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9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9.png"  /><Relationship Id="rId4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9.png"  /><Relationship Id="rId4" Type="http://schemas.openxmlformats.org/officeDocument/2006/relationships/image" Target="../media/image3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9.png"  /><Relationship Id="rId4" Type="http://schemas.openxmlformats.org/officeDocument/2006/relationships/image" Target="../media/image3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9.png"  /><Relationship Id="rId4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9.png"  /><Relationship Id="rId4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9.png"  /><Relationship Id="rId4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9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hyperlink" Target="&#50937;&#54168;&#51060;&#51648;\main.html" TargetMode="External"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40.png"  /><Relationship Id="rId4" Type="http://schemas.openxmlformats.org/officeDocument/2006/relationships/image" Target="../media/image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40.png"  /><Relationship Id="rId4" Type="http://schemas.openxmlformats.org/officeDocument/2006/relationships/image" Target="../media/image4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40.png"  /><Relationship Id="rId4" Type="http://schemas.openxmlformats.org/officeDocument/2006/relationships/image" Target="../media/image4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40.png"  /><Relationship Id="rId4" Type="http://schemas.openxmlformats.org/officeDocument/2006/relationships/image" Target="../media/image4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40.png"  /><Relationship Id="rId4" Type="http://schemas.openxmlformats.org/officeDocument/2006/relationships/image" Target="../media/image4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13644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  <a:ln>
            <a:noFill/>
          </a:ln>
          <a:effectLst>
            <a:outerShdw blurRad="50800" dir="636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32906" y="2526957"/>
            <a:ext cx="387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>
                <a:solidFill>
                  <a:srgbClr val="DBE1E8"/>
                </a:solidFill>
                <a:latin typeface="a흑진주M"/>
                <a:ea typeface="a흑진주M"/>
              </a:rPr>
              <a:t>Remi Remi DoRemi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888080" y="3441180"/>
            <a:ext cx="1404000" cy="49872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350" b="0" spc="300" dirty="0">
                <a:solidFill>
                  <a:srgbClr val="D5D5D5"/>
                </a:solidFill>
                <a:latin typeface="a아메리카노L"/>
                <a:ea typeface="a아메리카노L"/>
              </a:rPr>
              <a:t>Welcome</a:t>
            </a:r>
            <a:endParaRPr lang="zh-CN" altLang="en-US" sz="1350" b="0" spc="300" dirty="0">
              <a:solidFill>
                <a:srgbClr val="D5D5D5"/>
              </a:solidFill>
              <a:latin typeface="a아메리카노L"/>
              <a:ea typeface="a아메리카노L"/>
            </a:endParaRPr>
          </a:p>
        </p:txBody>
      </p:sp>
      <p:pic>
        <p:nvPicPr>
          <p:cNvPr id="10" name="그림 9"/>
          <p:cNvPicPr/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946603" y="740367"/>
            <a:ext cx="3250794" cy="1904762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71117" y="1059582"/>
            <a:ext cx="535040" cy="535038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6460" y="2499742"/>
            <a:ext cx="1078230" cy="36537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유사제품</a:t>
            </a:r>
          </a:p>
        </p:txBody>
      </p:sp>
      <p:cxnSp>
        <p:nvCxnSpPr>
          <p:cNvPr id="11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5656" y="1221750"/>
            <a:ext cx="3341250" cy="270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067944" y="1354271"/>
            <a:ext cx="3430262" cy="2291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latin typeface="a타이틀고딕1"/>
                <a:ea typeface="a타이틀고딕1"/>
              </a:rPr>
              <a:t>키오스크와의 차이점</a:t>
            </a:r>
          </a:p>
          <a:p>
            <a:pPr lvl="0">
              <a:defRPr/>
            </a:pPr>
            <a:endParaRPr lang="ko-KR" altLang="en-US" sz="1000" b="1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>
                <a:latin typeface="a타이틀고딕1"/>
                <a:ea typeface="a타이틀고딕1"/>
              </a:rPr>
              <a:t>손님의 인원을 파악한 후 자리로 안내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>
                <a:latin typeface="a타이틀고딕1"/>
                <a:ea typeface="a타이틀고딕1"/>
              </a:rPr>
              <a:t>키오스크를 어려워 하시는 분들과 휠체어 타는 분들의 불편함 해소 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>
                <a:latin typeface="a타이틀고딕1"/>
                <a:ea typeface="a타이틀고딕1"/>
              </a:rPr>
              <a:t>자리에서 음성으로 주문 및 결제 가능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>
                <a:latin typeface="a타이틀고딕1"/>
                <a:ea typeface="a타이틀고딕1"/>
              </a:rPr>
              <a:t>추가적으로 필요한 사항 응대 가능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>
                <a:latin typeface="a타이틀고딕1"/>
                <a:ea typeface="a타이틀고딕1"/>
              </a:rPr>
              <a:t>추가 주문 시 다시 가야하는 불편함 감소</a:t>
            </a:r>
          </a:p>
        </p:txBody>
      </p:sp>
      <p:pic>
        <p:nvPicPr>
          <p:cNvPr id="7" name="그림 6" descr="kiosk.jp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9799" y="1347614"/>
            <a:ext cx="2220969" cy="2592288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5</a:t>
            </a:r>
            <a:endParaRPr lang="en-US" altLang="ko-KR" sz="50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8860" y="2499742"/>
            <a:ext cx="85915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구조도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2675" y="1095766"/>
            <a:ext cx="3240000" cy="32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23928" y="237635"/>
            <a:ext cx="1446628" cy="9648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283968" y="1122298"/>
            <a:ext cx="1296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흑진주M"/>
                <a:ea typeface="a흑진주M"/>
              </a:rPr>
              <a:t>구조도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4184" y="1502980"/>
            <a:ext cx="3702640" cy="26376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2120" y="1429598"/>
            <a:ext cx="2014682" cy="2761700"/>
          </a:xfrm>
          <a:prstGeom prst="rect">
            <a:avLst/>
          </a:prstGeom>
        </p:spPr>
      </p:pic>
      <p:sp>
        <p:nvSpPr>
          <p:cNvPr id="10" name="실행 단추: 소리 9">
            <a:hlinkClick r:id="" action="ppaction://noaction" highlightClick="1">
              <a:snd r:embed="rId5" name="레미 음성.wav"/>
            </a:hlinkClick>
          </p:cNvPr>
          <p:cNvSpPr/>
          <p:nvPr/>
        </p:nvSpPr>
        <p:spPr>
          <a:xfrm>
            <a:off x="5142422" y="1739646"/>
            <a:ext cx="164402" cy="144016"/>
          </a:xfrm>
          <a:prstGeom prst="actionButtonSoun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slow" advTm="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24796" y="2084243"/>
            <a:ext cx="1753144" cy="8475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6</a:t>
            </a: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-1</a:t>
            </a:r>
            <a:endParaRPr lang="en-US" altLang="zh-CN" sz="50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3634" y="2499742"/>
            <a:ext cx="79248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UI(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앱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)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6152040" y="2859782"/>
            <a:ext cx="936104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3242" y="1689621"/>
            <a:ext cx="3060000" cy="2052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5123" y="890962"/>
            <a:ext cx="2097257" cy="3320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9667" y="1635646"/>
            <a:ext cx="3802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a타이틀고딕1"/>
                <a:ea typeface="a타이틀고딕1"/>
              </a:rPr>
              <a:t>Main Page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오른쪽 하단 아이콘으로 </a:t>
            </a:r>
            <a:r>
              <a:rPr lang="en-US" altLang="ko-KR" sz="1350" dirty="0">
                <a:latin typeface="a타이틀고딕1"/>
                <a:ea typeface="a타이틀고딕1"/>
              </a:rPr>
              <a:t>Primo </a:t>
            </a:r>
            <a:r>
              <a:rPr lang="ko-KR" altLang="en-US" sz="1350" dirty="0">
                <a:latin typeface="a타이틀고딕1"/>
                <a:ea typeface="a타이틀고딕1"/>
              </a:rPr>
              <a:t>홈페이지 이동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왼쪽 상단의 아이콘을 통해 </a:t>
            </a:r>
            <a:r>
              <a:rPr lang="ko-KR" altLang="en-US" sz="1350" dirty="0" err="1">
                <a:latin typeface="a타이틀고딕1"/>
                <a:ea typeface="a타이틀고딕1"/>
              </a:rPr>
              <a:t>드로워</a:t>
            </a:r>
            <a:r>
              <a:rPr lang="ko-KR" altLang="en-US" sz="1350" dirty="0">
                <a:latin typeface="a타이틀고딕1"/>
                <a:ea typeface="a타이틀고딕1"/>
              </a:rPr>
              <a:t> 메뉴 노출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이미지 자동 슬라이드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스크롤 뷰를 이용한 메뉴 바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569609" y="989031"/>
            <a:ext cx="327772" cy="3277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8" name="타원 7"/>
          <p:cNvSpPr/>
          <p:nvPr/>
        </p:nvSpPr>
        <p:spPr>
          <a:xfrm>
            <a:off x="3333509" y="3599274"/>
            <a:ext cx="382968" cy="4026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</p:spTree>
  </p:cSld>
  <p:clrMapOvr>
    <a:masterClrMapping/>
  </p:clrMapOvr>
  <p:transition spd="slow" advTm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210150" y="1754918"/>
            <a:ext cx="3430262" cy="1700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a타이틀고딕1"/>
                <a:ea typeface="a타이틀고딕1"/>
              </a:rPr>
              <a:t>Drawer Menu</a:t>
            </a:r>
          </a:p>
          <a:p>
            <a:pPr lvl="0">
              <a:defRPr/>
            </a:pPr>
            <a:endParaRPr lang="en-US" altLang="ko-KR" sz="135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로그인 버튼으로 로그인 페이지 이동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전화하기 버튼으로 전화 걸기 가능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메뉴</a:t>
            </a:r>
            <a:r>
              <a:rPr lang="en-US" altLang="ko-KR" sz="1350">
                <a:latin typeface="a타이틀고딕1"/>
                <a:ea typeface="a타이틀고딕1"/>
              </a:rPr>
              <a:t>, </a:t>
            </a:r>
            <a:r>
              <a:rPr lang="ko-KR" altLang="en-US" sz="1350">
                <a:latin typeface="a타이틀고딕1"/>
                <a:ea typeface="a타이틀고딕1"/>
              </a:rPr>
              <a:t>쿠폰 등 다양한 페이지 이동</a:t>
            </a:r>
          </a:p>
          <a:p>
            <a:pPr lvl="0">
              <a:defRPr/>
            </a:pPr>
            <a:endParaRPr lang="en-US" altLang="ko-KR" sz="1350">
              <a:latin typeface="a타이틀고딕1"/>
              <a:ea typeface="a타이틀고딕1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4715" y="929911"/>
            <a:ext cx="2073902" cy="3283678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210150" y="1754918"/>
            <a:ext cx="3430262" cy="1805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a타이틀고딕1"/>
                <a:ea typeface="a타이틀고딕1"/>
              </a:rPr>
              <a:t>Login Page</a:t>
            </a:r>
          </a:p>
          <a:p>
            <a:pPr lvl="0">
              <a:defRPr/>
            </a:pPr>
            <a:endParaRPr lang="en-US" altLang="ko-KR" sz="1350">
              <a:latin typeface="a타이틀고딕1"/>
              <a:ea typeface="a타이틀고딕1"/>
            </a:endParaRPr>
          </a:p>
          <a:p>
            <a:pPr marL="214313" indent="-214313"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아이디나 비밀번호를 입력하지 않고</a:t>
            </a:r>
          </a:p>
          <a:p>
            <a:pPr lvl="0">
              <a:defRPr/>
            </a:pPr>
            <a:r>
              <a:rPr lang="en-US" altLang="ko-KR" sz="1350">
                <a:latin typeface="a타이틀고딕1"/>
                <a:ea typeface="a타이틀고딕1"/>
              </a:rPr>
              <a:t>    </a:t>
            </a:r>
            <a:r>
              <a:rPr lang="ko-KR" altLang="en-US" sz="1350">
                <a:latin typeface="a타이틀고딕1"/>
                <a:ea typeface="a타이틀고딕1"/>
              </a:rPr>
              <a:t>로그인 버튼 클릭 시 </a:t>
            </a:r>
            <a:r>
              <a:rPr lang="en-US" altLang="ko-KR" sz="1350">
                <a:latin typeface="a타이틀고딕1"/>
                <a:ea typeface="a타이틀고딕1"/>
              </a:rPr>
              <a:t>Toast</a:t>
            </a:r>
            <a:r>
              <a:rPr lang="ko-KR" altLang="en-US" sz="1350">
                <a:latin typeface="a타이틀고딕1"/>
                <a:ea typeface="a타이틀고딕1"/>
              </a:rPr>
              <a:t>창 띄움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아이디와 비밀번호 찾기 페이지 이동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회원 가입 페이지 이동</a:t>
            </a:r>
          </a:p>
          <a:p>
            <a:pPr lvl="0">
              <a:defRPr/>
            </a:pPr>
            <a:endParaRPr lang="en-US" altLang="ko-KR" sz="1350">
              <a:latin typeface="a타이틀고딕1"/>
              <a:ea typeface="a타이틀고딕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4715" y="929910"/>
            <a:ext cx="2052629" cy="3249997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572000" y="1797573"/>
            <a:ext cx="3430262" cy="1548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a타이틀고딕1"/>
                <a:ea typeface="a타이틀고딕1"/>
              </a:rPr>
              <a:t>ID/PW Page</a:t>
            </a:r>
          </a:p>
          <a:p>
            <a:pPr lvl="0">
              <a:defRPr/>
            </a:pPr>
            <a:endParaRPr lang="en-US" altLang="ko-KR" sz="1350">
              <a:latin typeface="a타이틀고딕1"/>
              <a:ea typeface="a타이틀고딕1"/>
            </a:endParaRPr>
          </a:p>
          <a:p>
            <a:pPr marL="214313" indent="-214313"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한 페이지에서 아이디와 비밀번호 찾기 페이지로 이동 가능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endParaRPr lang="en-US" altLang="ko-KR" sz="675">
              <a:latin typeface="a타이틀고딕1"/>
              <a:ea typeface="a타이틀고딕1"/>
            </a:endParaRPr>
          </a:p>
          <a:p>
            <a:pPr marL="214313" indent="-214313"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핸드폰 번호와 이메일 두 가지 방법으로  찾기 가능</a:t>
            </a:r>
            <a:endParaRPr lang="en-US" altLang="ko-KR" sz="1350">
              <a:latin typeface="a타이틀고딕1"/>
              <a:ea typeface="a타이틀고딕1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1640" y="1317610"/>
            <a:ext cx="1584176" cy="2508278"/>
          </a:xfrm>
          <a:prstGeom prst="rect">
            <a:avLst/>
          </a:prstGeom>
        </p:spPr>
      </p:pic>
      <p:pic>
        <p:nvPicPr>
          <p:cNvPr id="21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16680" y="1317610"/>
            <a:ext cx="1584176" cy="2508278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210150" y="1754918"/>
            <a:ext cx="3430262" cy="1395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a타이틀고딕1"/>
                <a:ea typeface="a타이틀고딕1"/>
              </a:rPr>
              <a:t>Coupon Page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쿠폰 이미지 옆 버튼을 누르면</a:t>
            </a:r>
            <a:br>
              <a:rPr lang="en-US" altLang="ko-KR" sz="1350" dirty="0">
                <a:latin typeface="a타이틀고딕1"/>
                <a:ea typeface="a타이틀고딕1"/>
              </a:rPr>
            </a:br>
            <a:r>
              <a:rPr lang="ko-KR" altLang="en-US" sz="1350" dirty="0">
                <a:latin typeface="a타이틀고딕1"/>
                <a:ea typeface="a타이틀고딕1"/>
              </a:rPr>
              <a:t>쿠폰 번호가 출력됨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63688" y="1094595"/>
            <a:ext cx="1872208" cy="2954309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 flipV="1">
            <a:off x="2853282" y="-1295468"/>
            <a:ext cx="3436714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2853282" y="1279106"/>
            <a:ext cx="3436714" cy="51435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258888" y="1049694"/>
            <a:ext cx="6697488" cy="2932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614833" y="2014653"/>
            <a:ext cx="1486507" cy="118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200" b="0" spc="300">
                <a:solidFill>
                  <a:srgbClr val="617A99"/>
                </a:solidFill>
                <a:latin typeface="Agency FB"/>
              </a:rPr>
              <a:t>0</a:t>
            </a: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5485" y="3023214"/>
            <a:ext cx="782954" cy="270531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조원소개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a흑진주L"/>
              <a:ea typeface="a흑진주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68304" y="2011696"/>
            <a:ext cx="1285586" cy="118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02</a:t>
            </a:r>
            <a:endParaRPr lang="zh-CN" altLang="en-US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13903" y="3028443"/>
            <a:ext cx="782955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기능설명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15336" y="2008326"/>
            <a:ext cx="1281629" cy="11806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03</a:t>
            </a:r>
            <a:endParaRPr lang="zh-CN" altLang="en-US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44994" y="3028443"/>
            <a:ext cx="782955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개발배경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51960" y="1422563"/>
            <a:ext cx="63055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흑진주M"/>
                <a:ea typeface="a흑진주M"/>
              </a:rPr>
              <a:t>목차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흑진주M"/>
              <a:ea typeface="a흑진주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1224" y="2014653"/>
            <a:ext cx="1286916" cy="11838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04</a:t>
            </a:r>
            <a:endParaRPr lang="zh-CN" altLang="en-US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18875" y="3028443"/>
            <a:ext cx="782955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유사제품</a:t>
            </a:r>
          </a:p>
        </p:txBody>
      </p:sp>
    </p:spTree>
  </p:cSld>
  <p:clrMapOvr>
    <a:masterClrMapping/>
  </p:clrMapOvr>
  <p:transition spd="slow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092364" y="1603201"/>
            <a:ext cx="35759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err="1">
                <a:latin typeface="a타이틀고딕1"/>
                <a:ea typeface="a타이틀고딕1"/>
              </a:rPr>
              <a:t>Review_Add</a:t>
            </a:r>
            <a:r>
              <a:rPr lang="en-US" altLang="ko-KR" b="1" dirty="0">
                <a:latin typeface="a타이틀고딕1"/>
                <a:ea typeface="a타이틀고딕1"/>
              </a:rPr>
              <a:t> Page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별의 크기에 따라 옆에 숫자가 달라짐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제목과 평점</a:t>
            </a:r>
            <a:r>
              <a:rPr lang="en-US" altLang="ko-KR" sz="1350" dirty="0">
                <a:latin typeface="a타이틀고딕1"/>
                <a:ea typeface="a타이틀고딕1"/>
              </a:rPr>
              <a:t>, </a:t>
            </a:r>
            <a:r>
              <a:rPr lang="ko-KR" altLang="en-US" sz="1350" dirty="0">
                <a:latin typeface="a타이틀고딕1"/>
                <a:ea typeface="a타이틀고딕1"/>
              </a:rPr>
              <a:t>내용 중 한 가지라도 입력이 되지 않으면 등록되지 않고</a:t>
            </a:r>
            <a:r>
              <a:rPr lang="en-US" altLang="ko-KR" sz="1350" dirty="0">
                <a:latin typeface="a타이틀고딕1"/>
                <a:ea typeface="a타이틀고딕1"/>
              </a:rPr>
              <a:t>, </a:t>
            </a:r>
            <a:r>
              <a:rPr lang="ko-KR" altLang="en-US" sz="1350" dirty="0" err="1">
                <a:latin typeface="a타이틀고딕1"/>
                <a:ea typeface="a타이틀고딕1"/>
              </a:rPr>
              <a:t>토스트창</a:t>
            </a:r>
            <a:r>
              <a:rPr lang="ko-KR" altLang="en-US" sz="1350" dirty="0">
                <a:latin typeface="a타이틀고딕1"/>
                <a:ea typeface="a타이틀고딕1"/>
              </a:rPr>
              <a:t> 띄움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등록 버튼 누르면 리뷰가 등록됨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4715" y="929911"/>
            <a:ext cx="2073902" cy="3283678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201468" y="1786734"/>
            <a:ext cx="3430262" cy="1497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a타이틀고딕1"/>
                <a:ea typeface="a타이틀고딕1"/>
              </a:rPr>
              <a:t>Review Page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350" dirty="0" err="1">
                <a:latin typeface="a타이틀고딕1"/>
                <a:ea typeface="a타이틀고딕1"/>
              </a:rPr>
              <a:t>Review_Add</a:t>
            </a:r>
            <a:r>
              <a:rPr lang="en-US" altLang="ko-KR" sz="1350" dirty="0">
                <a:latin typeface="a타이틀고딕1"/>
                <a:ea typeface="a타이틀고딕1"/>
              </a:rPr>
              <a:t> Page</a:t>
            </a:r>
            <a:r>
              <a:rPr lang="ko-KR" altLang="en-US" sz="1350" dirty="0">
                <a:latin typeface="a타이틀고딕1"/>
                <a:ea typeface="a타이틀고딕1"/>
              </a:rPr>
              <a:t>에서 등록한 내용이 </a:t>
            </a:r>
            <a:r>
              <a:rPr lang="ko-KR" altLang="en-US" sz="1350" dirty="0" err="1">
                <a:latin typeface="a타이틀고딕1"/>
                <a:ea typeface="a타이틀고딕1"/>
              </a:rPr>
              <a:t>리스트뷰에</a:t>
            </a:r>
            <a:r>
              <a:rPr lang="ko-KR" altLang="en-US" sz="1350" dirty="0">
                <a:latin typeface="a타이틀고딕1"/>
                <a:ea typeface="a타이틀고딕1"/>
              </a:rPr>
              <a:t> 등록됨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리스트 클릭 시 내용 볼 수 있음</a:t>
            </a:r>
            <a:endParaRPr lang="en-US" altLang="ko-KR" sz="1350" dirty="0">
              <a:latin typeface="a타이틀고딕1"/>
              <a:ea typeface="a타이틀고딕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4715" y="929911"/>
            <a:ext cx="2073902" cy="3283678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24796" y="2084242"/>
            <a:ext cx="1753144" cy="847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6</a:t>
            </a: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-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2</a:t>
            </a:r>
            <a:endParaRPr lang="en-US" altLang="ko-KR" sz="50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6960" y="2499742"/>
            <a:ext cx="11068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UI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(Remi)</a:t>
            </a:r>
            <a:endParaRPr lang="en-US" altLang="ko-KR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6228184" y="2869074"/>
            <a:ext cx="936104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3242" y="1689621"/>
            <a:ext cx="3060000" cy="2052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24" name="TextBox 3"/>
          <p:cNvSpPr txBox="1"/>
          <p:nvPr/>
        </p:nvSpPr>
        <p:spPr>
          <a:xfrm>
            <a:off x="5277396" y="1824474"/>
            <a:ext cx="2354334" cy="1497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First Page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35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35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맑은 고딕"/>
              </a:rPr>
              <a:t>로그인 페이지와 메뉴 페이지</a:t>
            </a:r>
            <a:r>
              <a:rPr kumimoji="0" lang="en-US" altLang="ko-KR" sz="135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맑은 고딕"/>
              </a:rPr>
              <a:t>,</a:t>
            </a:r>
            <a:r>
              <a:rPr kumimoji="0" lang="ko-KR" altLang="en-US" sz="135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맑은 고딕"/>
              </a:rPr>
              <a:t> 결제 페이지로 이동가능</a:t>
            </a:r>
            <a:endParaRPr kumimoji="0" lang="ko-KR" altLang="en-US" sz="135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맑은 고딕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7664" y="1512199"/>
            <a:ext cx="3390562" cy="2119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7" y="821842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7" cy="964890"/>
          </a:xfrm>
          <a:prstGeom prst="rect">
            <a:avLst/>
          </a:prstGeom>
          <a:noFill/>
        </p:spPr>
      </p:pic>
      <p:sp>
        <p:nvSpPr>
          <p:cNvPr id="23" name="TextBox 3"/>
          <p:cNvSpPr txBox="1"/>
          <p:nvPr/>
        </p:nvSpPr>
        <p:spPr>
          <a:xfrm>
            <a:off x="4968654" y="1212846"/>
            <a:ext cx="2555674" cy="2208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Menu Page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35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상단의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tab_layout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을 이용해 메뉴별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tab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으로 화면이 넘어 감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메뉴 선택 시 오른쪽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List_view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를 통해 선택된 메뉴 리스트가 보임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주문하기 버튼을 누르면 선택된 메뉴정보를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DB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로 보냄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85336" y="1483213"/>
            <a:ext cx="3483318" cy="2177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23" name="TextBox 3"/>
          <p:cNvSpPr txBox="1"/>
          <p:nvPr/>
        </p:nvSpPr>
        <p:spPr>
          <a:xfrm>
            <a:off x="4932040" y="1625857"/>
            <a:ext cx="2953072" cy="137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Payment Page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35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카드결제 버튼 클릭 시 결제가 완료됨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현금 결제 버튼을 클릭 시 카운터에서 결제를 부탁드리는 음성을 출력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18928" y="1625857"/>
            <a:ext cx="3313112" cy="2070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24796" y="2084243"/>
            <a:ext cx="2372269" cy="847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6</a:t>
            </a: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-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3</a:t>
            </a:r>
            <a:endParaRPr lang="en-US" altLang="ko-KR" sz="50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9360" y="2499742"/>
            <a:ext cx="79248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UI(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웹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)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6323399" y="2859782"/>
            <a:ext cx="768881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3242" y="1689621"/>
            <a:ext cx="3060000" cy="2052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grpSp>
        <p:nvGrpSpPr>
          <p:cNvPr id="22" name="그룹 21"/>
          <p:cNvGrpSpPr/>
          <p:nvPr/>
        </p:nvGrpSpPr>
        <p:grpSpPr>
          <a:xfrm>
            <a:off x="1299135" y="1885950"/>
            <a:ext cx="3143578" cy="1489565"/>
            <a:chOff x="2162176" y="2322514"/>
            <a:chExt cx="5765799" cy="2732087"/>
          </a:xfrm>
        </p:grpSpPr>
        <p:pic>
          <p:nvPicPr>
            <p:cNvPr id="23" name="그림 5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163763" y="2322514"/>
              <a:ext cx="5764212" cy="27320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그림 6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2536826" y="2973388"/>
              <a:ext cx="760413" cy="1446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TextBox 7"/>
            <p:cNvSpPr txBox="1">
              <a:spLocks noChangeArrowheads="1"/>
            </p:cNvSpPr>
            <p:nvPr/>
          </p:nvSpPr>
          <p:spPr>
            <a:xfrm>
              <a:off x="2491009" y="2946617"/>
              <a:ext cx="479830" cy="254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300"/>
                <a:t>메뉴</a:t>
              </a:r>
            </a:p>
          </p:txBody>
        </p:sp>
        <p:sp>
          <p:nvSpPr>
            <p:cNvPr id="26" name="TextBox 8"/>
            <p:cNvSpPr txBox="1">
              <a:spLocks noChangeArrowheads="1"/>
            </p:cNvSpPr>
            <p:nvPr/>
          </p:nvSpPr>
          <p:spPr>
            <a:xfrm>
              <a:off x="3006492" y="2945025"/>
              <a:ext cx="487057" cy="254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300"/>
                <a:t>가격</a:t>
              </a:r>
            </a:p>
          </p:txBody>
        </p:sp>
        <p:sp>
          <p:nvSpPr>
            <p:cNvPr id="27" name="TextBox 9"/>
            <p:cNvSpPr txBox="1">
              <a:spLocks noChangeArrowheads="1"/>
            </p:cNvSpPr>
            <p:nvPr/>
          </p:nvSpPr>
          <p:spPr>
            <a:xfrm>
              <a:off x="2824161" y="2945025"/>
              <a:ext cx="409268" cy="254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300"/>
                <a:t>수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611438" y="2643189"/>
              <a:ext cx="609600" cy="2238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>
            <a:xfrm>
              <a:off x="2759073" y="2582860"/>
              <a:ext cx="454952" cy="38104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750"/>
                <a:t>4</a:t>
              </a:r>
              <a:endParaRPr lang="ko-KR" altLang="en-US" sz="75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611438" y="4491039"/>
              <a:ext cx="609600" cy="2238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1" name="TextBox 12"/>
            <p:cNvSpPr txBox="1">
              <a:spLocks noChangeArrowheads="1"/>
            </p:cNvSpPr>
            <p:nvPr/>
          </p:nvSpPr>
          <p:spPr>
            <a:xfrm>
              <a:off x="2527533" y="4489658"/>
              <a:ext cx="903215" cy="3387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600"/>
                <a:t>합계금액</a:t>
              </a:r>
            </a:p>
          </p:txBody>
        </p:sp>
        <p:pic>
          <p:nvPicPr>
            <p:cNvPr id="32" name="그림 13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2162176" y="2514601"/>
              <a:ext cx="322263" cy="68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직사각형 32"/>
            <p:cNvSpPr/>
            <p:nvPr/>
          </p:nvSpPr>
          <p:spPr>
            <a:xfrm>
              <a:off x="2162176" y="3197225"/>
              <a:ext cx="322263" cy="223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499992" y="1739291"/>
            <a:ext cx="35176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dk1"/>
                </a:solidFill>
                <a:latin typeface="a타이틀고딕1"/>
                <a:ea typeface="a타이틀고딕1"/>
                <a:hlinkClick r:id="rId7" action="ppaction://hlinkfile"/>
              </a:rPr>
              <a:t>Admin Page</a:t>
            </a:r>
            <a:endParaRPr lang="en-US" altLang="ko-KR" b="1" dirty="0">
              <a:latin typeface="a타이틀고딕1"/>
              <a:ea typeface="a타이틀고딕1"/>
            </a:endParaRP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테이블에서 손님이 주문한 내역 확인 가능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사이드 바에서 </a:t>
            </a:r>
            <a:r>
              <a:rPr lang="ko-KR" altLang="en-US" sz="1350" dirty="0" err="1">
                <a:latin typeface="a타이틀고딕1"/>
                <a:ea typeface="a타이틀고딕1"/>
              </a:rPr>
              <a:t>음식메뉴</a:t>
            </a:r>
            <a:r>
              <a:rPr lang="ko-KR" altLang="en-US" sz="1350" dirty="0">
                <a:latin typeface="a타이틀고딕1"/>
                <a:ea typeface="a타이틀고딕1"/>
              </a:rPr>
              <a:t> 관리</a:t>
            </a:r>
            <a:r>
              <a:rPr lang="en-US" altLang="ko-KR" sz="1350" dirty="0">
                <a:latin typeface="a타이틀고딕1"/>
                <a:ea typeface="a타이틀고딕1"/>
              </a:rPr>
              <a:t>, </a:t>
            </a:r>
            <a:r>
              <a:rPr lang="ko-KR" altLang="en-US" sz="1350" dirty="0">
                <a:latin typeface="a타이틀고딕1"/>
                <a:ea typeface="a타이틀고딕1"/>
              </a:rPr>
              <a:t>주문내역</a:t>
            </a:r>
            <a:r>
              <a:rPr lang="en-US" altLang="ko-KR" sz="1350" dirty="0">
                <a:latin typeface="a타이틀고딕1"/>
                <a:ea typeface="a타이틀고딕1"/>
              </a:rPr>
              <a:t>, </a:t>
            </a:r>
            <a:r>
              <a:rPr lang="ko-KR" altLang="en-US" sz="1350" dirty="0">
                <a:latin typeface="a타이틀고딕1"/>
                <a:ea typeface="a타이틀고딕1"/>
              </a:rPr>
              <a:t>매출 페이지로 이동</a:t>
            </a:r>
            <a:r>
              <a:rPr lang="en-US" altLang="ko-KR" sz="1350" dirty="0">
                <a:latin typeface="a타이틀고딕1"/>
                <a:ea typeface="a타이틀고딕1"/>
              </a:rPr>
              <a:t> 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</p:txBody>
      </p:sp>
    </p:spTree>
  </p:cSld>
  <p:clrMapOvr>
    <a:masterClrMapping/>
  </p:clrMapOvr>
  <p:transition spd="slow" advTm="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7</a:t>
            </a:r>
            <a:endParaRPr lang="en-US" altLang="ko-KR" sz="50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7273" y="2499742"/>
            <a:ext cx="94884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DB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구성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512" y="1131589"/>
            <a:ext cx="3464332" cy="3432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611340" y="2232759"/>
            <a:ext cx="298499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회원가입에 필요한 정보 및 </a:t>
            </a:r>
            <a:br>
              <a:rPr lang="en-US" altLang="ko-KR" sz="1350" dirty="0">
                <a:latin typeface="a타이틀고딕1"/>
                <a:ea typeface="a타이틀고딕1"/>
              </a:rPr>
            </a:br>
            <a:r>
              <a:rPr lang="ko-KR" altLang="en-US" sz="1350" dirty="0">
                <a:latin typeface="a타이틀고딕1"/>
                <a:ea typeface="a타이틀고딕1"/>
              </a:rPr>
              <a:t>개인 정보 설정을 위한 테이블 </a:t>
            </a:r>
          </a:p>
          <a:p>
            <a:pPr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11340" y="1745511"/>
            <a:ext cx="1238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a타이틀고딕1"/>
                <a:ea typeface="a타이틀고딕1"/>
              </a:rPr>
              <a:t>회원정보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53967A-160A-424A-BF70-002C0CDDFB4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47992" y="1606411"/>
            <a:ext cx="2952000" cy="198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 flipV="1">
            <a:off x="2853282" y="-1295468"/>
            <a:ext cx="3436714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2853282" y="1279106"/>
            <a:ext cx="3436714" cy="51435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258888" y="1049694"/>
            <a:ext cx="6697488" cy="2932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99888" y="1978350"/>
            <a:ext cx="1285586" cy="118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</a:t>
            </a:r>
            <a:r>
              <a:rPr lang="en-US" altLang="ko-KR" sz="7200" b="0" spc="300">
                <a:solidFill>
                  <a:srgbClr val="617a99"/>
                </a:solidFill>
                <a:latin typeface="Agency FB"/>
              </a:rPr>
              <a:t>5</a:t>
            </a:r>
            <a:endParaRPr lang="en-US" altLang="ko-KR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7404" y="3032498"/>
            <a:ext cx="630555" cy="27077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구조도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a흑진주L"/>
              <a:ea typeface="a흑진주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31185" y="1981428"/>
            <a:ext cx="1284705" cy="11806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</a:t>
            </a:r>
            <a:r>
              <a:rPr lang="en-US" altLang="ko-KR" sz="7200" b="0" spc="300">
                <a:solidFill>
                  <a:srgbClr val="617a99"/>
                </a:solidFill>
                <a:latin typeface="Agency FB"/>
              </a:rPr>
              <a:t>6</a:t>
            </a:r>
            <a:endParaRPr lang="en-US" altLang="ko-KR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51947" y="3037968"/>
            <a:ext cx="840105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UI(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앱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&amp;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웹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)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a흑진주L"/>
              <a:ea typeface="a흑진주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51960" y="1422563"/>
            <a:ext cx="63055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흑진주M"/>
                <a:ea typeface="a흑진주M"/>
              </a:rPr>
              <a:t>목차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흑진주M"/>
              <a:ea typeface="a흑진주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37687" y="1979829"/>
            <a:ext cx="1278453" cy="11838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</a:t>
            </a:r>
            <a:r>
              <a:rPr lang="en-US" altLang="ko-KR" sz="7200" b="0" spc="300">
                <a:solidFill>
                  <a:srgbClr val="617a99"/>
                </a:solidFill>
                <a:latin typeface="Agency FB"/>
              </a:rPr>
              <a:t>7</a:t>
            </a:r>
            <a:endParaRPr lang="en-US" altLang="ko-KR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32903" y="3029421"/>
            <a:ext cx="697230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DB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구성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a흑진주L"/>
              <a:ea typeface="a흑진주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04048" y="1419622"/>
            <a:ext cx="2598750" cy="230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88024" y="2323365"/>
            <a:ext cx="259875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350" dirty="0">
                <a:latin typeface="a타이틀고딕1"/>
                <a:ea typeface="a타이틀고딕1"/>
              </a:rPr>
              <a:t>Remi </a:t>
            </a:r>
            <a:r>
              <a:rPr lang="ko-KR" altLang="en-US" sz="1350" dirty="0">
                <a:latin typeface="a타이틀고딕1"/>
                <a:ea typeface="a타이틀고딕1"/>
              </a:rPr>
              <a:t>메뉴 화면에 담을 테이블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8024" y="1839810"/>
            <a:ext cx="688188" cy="35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a타이틀고딕1"/>
                <a:ea typeface="a타이틀고딕1"/>
              </a:rPr>
              <a:t>메뉴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EDECD9-4872-4FE4-9008-FC993928B90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3913" y="1581750"/>
            <a:ext cx="2952000" cy="198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788024" y="1839810"/>
            <a:ext cx="688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a타이틀고딕1"/>
                <a:ea typeface="a타이틀고딕1"/>
              </a:rPr>
              <a:t>좌석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35406" y="2396693"/>
            <a:ext cx="28409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손님이 앉을 좌석과 테이블마다의 </a:t>
            </a:r>
            <a:r>
              <a:rPr lang="ko-KR" altLang="en-US" sz="1350" dirty="0" err="1">
                <a:latin typeface="a타이틀고딕1"/>
                <a:ea typeface="a타이틀고딕1"/>
              </a:rPr>
              <a:t>호출벨</a:t>
            </a:r>
            <a:r>
              <a:rPr lang="ko-KR" altLang="en-US" sz="1350" dirty="0">
                <a:latin typeface="a타이틀고딕1"/>
                <a:ea typeface="a타이틀고딕1"/>
              </a:rPr>
              <a:t> 값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7E6D2-521A-4B70-8C70-930D307F77F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563638"/>
            <a:ext cx="2952000" cy="198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04048" y="1419622"/>
            <a:ext cx="2598750" cy="230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35406" y="2396693"/>
            <a:ext cx="28409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메뉴를 선택 한 후 주문 결제를 하기 위한 테이블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3010" y="1913138"/>
            <a:ext cx="1238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a타이틀고딕1"/>
                <a:ea typeface="a타이틀고딕1"/>
              </a:rPr>
              <a:t>주문 결제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BE2E09-F4D1-4C35-A448-BCAFCB91F0F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63638"/>
            <a:ext cx="2952000" cy="198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04048" y="1419622"/>
            <a:ext cx="2598750" cy="230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54081" y="2360225"/>
            <a:ext cx="295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웹페이지에 메뉴판을 설정하기 위한 테이블</a:t>
            </a:r>
            <a:endParaRPr lang="en-US" altLang="ko-KR" sz="1350" dirty="0">
              <a:latin typeface="a타이틀고딕1"/>
              <a:ea typeface="a타이틀고딕1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간단</a:t>
            </a:r>
            <a:r>
              <a:rPr lang="en-US" altLang="ko-KR" sz="1350" dirty="0">
                <a:latin typeface="a타이틀고딕1"/>
                <a:ea typeface="a타이틀고딕1"/>
              </a:rPr>
              <a:t>, </a:t>
            </a:r>
            <a:r>
              <a:rPr lang="ko-KR" altLang="en-US" sz="1350" dirty="0">
                <a:latin typeface="a타이틀고딕1"/>
                <a:ea typeface="a타이틀고딕1"/>
              </a:rPr>
              <a:t>상세 설명 및 리뷰 창 설정</a:t>
            </a:r>
            <a:endParaRPr lang="en-US" altLang="ko-KR" sz="1350" dirty="0">
              <a:latin typeface="a타이틀고딕1"/>
              <a:ea typeface="a타이틀고딕1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4081" y="1932968"/>
            <a:ext cx="1872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a타이틀고딕1"/>
                <a:ea typeface="a타이틀고딕1"/>
              </a:rPr>
              <a:t>웹페이지 메뉴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70D55F-5D67-430E-874F-54A8963D59B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76230" y="1581750"/>
            <a:ext cx="2952000" cy="198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04048" y="1419622"/>
            <a:ext cx="2598750" cy="230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54268" y="2567975"/>
            <a:ext cx="294853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관리자 페이지에서 매출을 정리 및 종합하기 위해서 만든 테이블</a:t>
            </a:r>
            <a:endParaRPr lang="en-US" altLang="ko-KR" sz="1350" dirty="0">
              <a:latin typeface="a타이틀고딕1"/>
              <a:ea typeface="a타이틀고딕1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8291" y="2130410"/>
            <a:ext cx="144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a타이틀고딕1"/>
                <a:ea typeface="a타이틀고딕1"/>
              </a:rPr>
              <a:t>관리자 매출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3B022-A350-4A5C-B884-4998B4E0598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01" y="1599862"/>
            <a:ext cx="2952000" cy="198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 flipV="1">
            <a:off x="3380997" y="-1842826"/>
            <a:ext cx="2323546" cy="5329337"/>
          </a:xfrm>
          <a:prstGeom prst="rect">
            <a:avLst/>
          </a:prstGeom>
        </p:spPr>
      </p:pic>
      <p:pic>
        <p:nvPicPr>
          <p:cNvPr id="9" name="图片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380998" y="1589943"/>
            <a:ext cx="2323542" cy="532933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985135" y="2217807"/>
            <a:ext cx="3164205" cy="694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000" b="1">
                <a:solidFill>
                  <a:schemeClr val="bg1">
                    <a:lumMod val="50000"/>
                  </a:schemeClr>
                </a:solidFill>
                <a:latin typeface="a타이틀고딕1"/>
                <a:ea typeface="a타이틀고딕1"/>
              </a:rPr>
              <a:t>Thank you</a:t>
            </a:r>
            <a:r>
              <a:rPr lang="en-US" altLang="zh-CN" sz="4000" b="1">
                <a:solidFill>
                  <a:schemeClr val="bg1">
                    <a:lumMod val="50000"/>
                  </a:schemeClr>
                </a:solidFill>
                <a:latin typeface="a타이틀고딕1"/>
                <a:ea typeface="a타이틀고딕1"/>
                <a:sym typeface="Wingdings"/>
              </a:rPr>
              <a:t></a:t>
            </a:r>
            <a:endParaRPr lang="zh-CN" altLang="en-US" sz="4000" b="1">
              <a:solidFill>
                <a:schemeClr val="bg1">
                  <a:lumMod val="50000"/>
                </a:schemeClr>
              </a:solidFill>
              <a:latin typeface="a타이틀고딕1"/>
              <a:ea typeface="a타이틀고딕1"/>
            </a:endParaRPr>
          </a:p>
        </p:txBody>
      </p:sp>
    </p:spTree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O1</a:t>
            </a:r>
            <a:endParaRPr lang="zh-CN" altLang="en-US" sz="50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04560" y="2499742"/>
            <a:ext cx="107823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조원소개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5373" y="771750"/>
            <a:ext cx="3600000" cy="3600000"/>
          </a:xfrm>
          <a:prstGeom prst="rect">
            <a:avLst/>
          </a:prstGeom>
          <a:effectLst/>
        </p:spPr>
      </p:pic>
    </p:spTree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19"/>
          <p:cNvSpPr/>
          <p:nvPr/>
        </p:nvSpPr>
        <p:spPr>
          <a:xfrm>
            <a:off x="1825616" y="2715767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54293" y="2959022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DB</a:t>
            </a:r>
            <a:r>
              <a:rPr lang="en-US" altLang="zh-CN" sz="100" b="0" spc="300">
                <a:solidFill>
                  <a:srgbClr val="617A99"/>
                </a:solidFill>
                <a:latin typeface="a시월구일1"/>
                <a:ea typeface="a시월구일1"/>
              </a:rPr>
              <a:t> </a:t>
            </a: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Server</a:t>
            </a:r>
            <a:endParaRPr lang="zh-CN" altLang="en-US" sz="975" b="0" spc="30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14"/>
          <p:cNvCxnSpPr/>
          <p:nvPr/>
        </p:nvCxnSpPr>
        <p:spPr>
          <a:xfrm>
            <a:off x="1957014" y="2859782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57014" y="3288881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박종근</a:t>
            </a:r>
          </a:p>
        </p:txBody>
      </p:sp>
      <p:sp>
        <p:nvSpPr>
          <p:cNvPr id="16" name="矩形 19"/>
          <p:cNvSpPr/>
          <p:nvPr/>
        </p:nvSpPr>
        <p:spPr>
          <a:xfrm>
            <a:off x="3246242" y="2715767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74919" y="2959022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AI</a:t>
            </a:r>
            <a:endParaRPr lang="zh-CN" altLang="en-US" sz="975" b="0" spc="30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21" name="直接连接符 14"/>
          <p:cNvCxnSpPr/>
          <p:nvPr/>
        </p:nvCxnSpPr>
        <p:spPr>
          <a:xfrm>
            <a:off x="3377640" y="2859782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77640" y="3288881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강연승</a:t>
            </a:r>
          </a:p>
        </p:txBody>
      </p:sp>
      <p:sp>
        <p:nvSpPr>
          <p:cNvPr id="24" name="矩形 19"/>
          <p:cNvSpPr/>
          <p:nvPr/>
        </p:nvSpPr>
        <p:spPr>
          <a:xfrm>
            <a:off x="4666868" y="2715767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695545" y="2959022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Web</a:t>
            </a:r>
            <a:endParaRPr lang="zh-CN" altLang="en-US" sz="975" b="0" spc="30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26" name="直接连接符 14"/>
          <p:cNvCxnSpPr/>
          <p:nvPr/>
        </p:nvCxnSpPr>
        <p:spPr>
          <a:xfrm>
            <a:off x="4798266" y="2859782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8266" y="3288881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박승찬</a:t>
            </a:r>
          </a:p>
        </p:txBody>
      </p:sp>
      <p:sp>
        <p:nvSpPr>
          <p:cNvPr id="28" name="矩形 19"/>
          <p:cNvSpPr/>
          <p:nvPr/>
        </p:nvSpPr>
        <p:spPr>
          <a:xfrm>
            <a:off x="6087494" y="2715767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116171" y="2959022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spc="300" dirty="0">
                <a:solidFill>
                  <a:srgbClr val="617A99"/>
                </a:solidFill>
                <a:latin typeface="a시월구일1"/>
                <a:ea typeface="a시월구일1"/>
              </a:rPr>
              <a:t>R</a:t>
            </a:r>
            <a:r>
              <a:rPr lang="en-US" altLang="zh-CN" sz="975" b="0" spc="300" dirty="0">
                <a:solidFill>
                  <a:srgbClr val="617A99"/>
                </a:solidFill>
                <a:latin typeface="a시월구일1"/>
                <a:ea typeface="a시월구일1"/>
              </a:rPr>
              <a:t>emi</a:t>
            </a:r>
            <a:endParaRPr lang="zh-CN" altLang="en-US" sz="975" b="0" spc="300" dirty="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30" name="直接连接符 14"/>
          <p:cNvCxnSpPr/>
          <p:nvPr/>
        </p:nvCxnSpPr>
        <p:spPr>
          <a:xfrm>
            <a:off x="6218892" y="2859782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18892" y="3288881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염경훈</a:t>
            </a:r>
          </a:p>
        </p:txBody>
      </p:sp>
      <p:sp>
        <p:nvSpPr>
          <p:cNvPr id="65" name="矩形 19"/>
          <p:cNvSpPr/>
          <p:nvPr/>
        </p:nvSpPr>
        <p:spPr>
          <a:xfrm>
            <a:off x="3246242" y="1278555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274919" y="1521810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Mobile</a:t>
            </a:r>
            <a:endParaRPr lang="zh-CN" altLang="en-US" sz="975" b="0" spc="30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67" name="直接连接符 14"/>
          <p:cNvCxnSpPr/>
          <p:nvPr/>
        </p:nvCxnSpPr>
        <p:spPr>
          <a:xfrm>
            <a:off x="3377640" y="1422570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377640" y="1851670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기호정</a:t>
            </a:r>
          </a:p>
        </p:txBody>
      </p:sp>
      <p:sp>
        <p:nvSpPr>
          <p:cNvPr id="69" name="矩形 19"/>
          <p:cNvSpPr/>
          <p:nvPr/>
        </p:nvSpPr>
        <p:spPr>
          <a:xfrm>
            <a:off x="4662305" y="1278555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90982" y="1521811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Arduino</a:t>
            </a:r>
            <a:endParaRPr lang="zh-CN" altLang="en-US" sz="975" b="0" spc="30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71" name="直接连接符 14"/>
          <p:cNvCxnSpPr/>
          <p:nvPr/>
        </p:nvCxnSpPr>
        <p:spPr>
          <a:xfrm>
            <a:off x="4793703" y="1422570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793703" y="1851670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윤한조</a:t>
            </a:r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0147" y="3618936"/>
            <a:ext cx="235330" cy="23533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5815" y="753589"/>
            <a:ext cx="3600000" cy="36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4560" y="2499742"/>
            <a:ext cx="107823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기능설명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23255" y="821842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195486"/>
            <a:ext cx="1446628" cy="96489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95936" y="1115987"/>
            <a:ext cx="1245456" cy="36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흑진주M"/>
                <a:ea typeface="a흑진주M"/>
              </a:rPr>
              <a:t>기능설명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07699" y="3634089"/>
            <a:ext cx="360045" cy="360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29842" y="2374428"/>
            <a:ext cx="540067" cy="39464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29842" y="3219708"/>
            <a:ext cx="360045" cy="36004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07699" y="2823431"/>
            <a:ext cx="360045" cy="36004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29842" y="1529358"/>
            <a:ext cx="360045" cy="36004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29842" y="1947530"/>
            <a:ext cx="360045" cy="36004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469909" y="1989053"/>
            <a:ext cx="4572508" cy="266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a타이틀고딕1"/>
                <a:ea typeface="a타이틀고딕1"/>
              </a:rPr>
              <a:t>AI : </a:t>
            </a:r>
            <a:r>
              <a:rPr lang="ko-KR" altLang="en-US" sz="1200">
                <a:latin typeface="a타이틀고딕1"/>
                <a:ea typeface="a타이틀고딕1"/>
              </a:rPr>
              <a:t>레미가 음성인식을 통해 인원수를 파악하고 자리를 안내함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69908" y="1495269"/>
            <a:ext cx="4766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Web : 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손님 웹에서는 </a:t>
            </a:r>
            <a:r>
              <a:rPr lang="ko-KR" altLang="en-US" sz="120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회원가입이 가능하며 가게를 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소개하고 이벤트에 </a:t>
            </a:r>
            <a:r>
              <a:rPr lang="ko-KR" altLang="en-US" sz="120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대한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 공지사항이 있음</a:t>
            </a:r>
            <a:r>
              <a:rPr lang="en-US" altLang="ko-KR" sz="120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 /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 관리자 웹에서는 가게를 관리할 수 있음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69909" y="2433250"/>
            <a:ext cx="4572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타이틀고딕1"/>
                <a:ea typeface="a타이틀고딕1"/>
              </a:rPr>
              <a:t>R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</a:rPr>
              <a:t>emi 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맑은 고딕"/>
              </a:rPr>
              <a:t>: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</a:rPr>
              <a:t> 주문과 결제를 받을 수 있음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69908" y="3267592"/>
            <a:ext cx="4572508" cy="26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App 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가게 소개와 쿠폰 발급 및 리뷰를 작성할 수 있음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469908" y="3634089"/>
            <a:ext cx="4743607" cy="450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DB,Sever :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 클라이언트 간의 연결을 돕고 필요한 정보를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 DB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에 저장함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416255" y="2869629"/>
            <a:ext cx="4572508" cy="27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호출벨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손님이 필요한 요청사항 등을 벨을 통해 호출할 수 있음</a:t>
            </a:r>
          </a:p>
        </p:txBody>
      </p:sp>
    </p:spTree>
  </p:cSld>
  <p:clrMapOvr>
    <a:masterClrMapping/>
  </p:clrMapOvr>
  <p:transition spd="slow"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2696" y="339782"/>
            <a:ext cx="3361292" cy="50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56934" y="2499742"/>
            <a:ext cx="11449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개발 배경</a:t>
            </a:r>
          </a:p>
        </p:txBody>
      </p:sp>
      <p:cxnSp>
        <p:nvCxnSpPr>
          <p:cNvPr id="15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195486"/>
            <a:ext cx="1446628" cy="96489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700880" y="1117502"/>
            <a:ext cx="5813504" cy="2881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a흑진주M"/>
                <a:ea typeface="a흑진주M"/>
              </a:rPr>
              <a:t>개발 배경</a:t>
            </a:r>
          </a:p>
          <a:p>
            <a:pPr algn="ctr">
              <a:defRPr/>
            </a:pPr>
            <a:endParaRPr lang="ko-KR" altLang="en-US" sz="1100">
              <a:latin typeface="a흑진주L"/>
              <a:ea typeface="a흑진주L"/>
            </a:endParaRP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흑진주L"/>
                <a:ea typeface="a흑진주L"/>
              </a:rPr>
              <a:t>부담되는 인건비와 코로나 사태로 인한 일자리 감소</a:t>
            </a: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a흑진주L"/>
              <a:ea typeface="a흑진주L"/>
            </a:endParaRP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흑진주L"/>
                <a:ea typeface="a흑진주L"/>
              </a:rPr>
              <a:t>최소한의 종업원을 채용하고, 레미가 보조하여 고용주의 입장에서 부담되는 인건비 해결 가능</a:t>
            </a: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a흑진주L"/>
              <a:ea typeface="a흑진주L"/>
            </a:endParaRP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흑진주L"/>
                <a:ea typeface="a흑진주L"/>
              </a:rPr>
              <a:t>주문과 같은 일들은 로봇이 하고 사람이 할 수 있는 전문적인 일은 사람이 하므로 매장 내에 효율 증가</a:t>
            </a: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a흑진주L"/>
              <a:ea typeface="a흑진주L"/>
            </a:endParaRP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흑진주L"/>
                <a:ea typeface="a흑진주L"/>
              </a:rPr>
              <a:t>지금과 같은 사람과 사람 사이의 접촉이 민감한 시기에 있어 로봇 종업원 레미를 사용하는 것이 고객들과 직원 모두에게 안심  </a:t>
            </a:r>
          </a:p>
          <a:p>
            <a:pPr marL="0" indent="0">
              <a:buFont typeface="+mj-ea"/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a흑진주L"/>
              <a:ea typeface="a흑진주L"/>
            </a:endParaRPr>
          </a:p>
        </p:txBody>
      </p:sp>
    </p:spTree>
  </p:cSld>
  <p:clrMapOvr>
    <a:masterClrMapping/>
  </p:clrMapOvr>
  <p:transition spd="slow" advTm="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447</ep:Words>
  <ep:PresentationFormat>화면 슬라이드 쇼(16:9)</ep:PresentationFormat>
  <ep:Paragraphs>119</ep:Paragraphs>
  <ep:Slides>35</ep:Slides>
  <ep:Notes>34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2016-08-11T06:12:07.000</dcterms:created>
  <dc:creator>user</dc:creator>
  <cp:lastModifiedBy>KyoungHoon</cp:lastModifiedBy>
  <dcterms:modified xsi:type="dcterms:W3CDTF">2020-12-13T18:17:37.273</dcterms:modified>
  <cp:revision>241</cp:revision>
  <dc:title>PowerPoint 演示文稿</dc:title>
  <cp:version>1000.0000.01</cp:version>
</cp:coreProperties>
</file>